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06807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0D4CB"/>
          </a:solidFill>
        </a:fill>
      </a:tcStyle>
    </a:wholeTbl>
    <a:band2H>
      <a:tcTxStyle b="def" i="def"/>
      <a:tcStyle>
        <a:tcBdr/>
        <a:fill>
          <a:solidFill>
            <a:srgbClr val="F8EB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25" y="285750"/>
            <a:ext cx="10160000" cy="694531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3175"/>
            <a:ext cx="10691815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Num" sz="quarter" idx="2"/>
          </p:nvPr>
        </p:nvSpPr>
        <p:spPr>
          <a:xfrm>
            <a:off x="7662860" y="7007225"/>
            <a:ext cx="2493968" cy="383689"/>
          </a:xfrm>
          <a:prstGeom prst="rect">
            <a:avLst/>
          </a:prstGeom>
        </p:spPr>
        <p:txBody>
          <a:bodyPr lIns="52144" tIns="52144" rIns="52144" bIns="52144" anchor="t"/>
          <a:lstStyle>
            <a:lvl1pPr algn="l">
              <a:defRPr sz="19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" y="3174"/>
            <a:ext cx="10680701" cy="755332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734298" y="0"/>
            <a:ext cx="9212106" cy="148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734298" y="1759480"/>
            <a:ext cx="9212106" cy="579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7654501" y="6800556"/>
            <a:ext cx="2492165" cy="4064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00647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50825" marR="0" indent="-250825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52119" marR="0" indent="-347294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64105" marR="0" indent="-456041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106941" marR="0" indent="-594058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643183" marR="0" indent="-627058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807755" marR="0" indent="-334430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264958" marR="0" indent="-334430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722158" marR="0" indent="-334433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179358" marR="0" indent="-334433" algn="l" defTabSz="1006475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inautoclub.com" TargetMode="Externa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1" Type="http://schemas.openxmlformats.org/officeDocument/2006/relationships/image" Target="../media/image11.jpeg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4" Type="http://schemas.openxmlformats.org/officeDocument/2006/relationships/image" Target="../media/image12.jpeg"/><Relationship Id="rId15" Type="http://schemas.openxmlformats.org/officeDocument/2006/relationships/image" Target="../media/image7.png"/><Relationship Id="rId16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1497954" y="1767204"/>
            <a:ext cx="768479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b="1" sz="5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Calibri"/>
                <a:ea typeface="Calibri"/>
                <a:cs typeface="Calibri"/>
                <a:sym typeface="Calibri"/>
              </a:rPr>
              <a:t> Мобильное приложение</a:t>
            </a:r>
          </a:p>
        </p:txBody>
      </p:sp>
      <p:pic>
        <p:nvPicPr>
          <p:cNvPr id="111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0409" y="2815482"/>
            <a:ext cx="2352565" cy="4184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4068" y="2820239"/>
            <a:ext cx="2352565" cy="4184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2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7726" y="2820242"/>
            <a:ext cx="2352565" cy="41844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9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3"/>
      <p:bldP build="whole" bldLvl="1" animBg="1" rev="0" advAuto="0" spid="112" grpId="2"/>
      <p:bldP build="whole" bldLvl="1" animBg="1" rev="0" advAuto="0" spid="110" grpId="1"/>
      <p:bldP build="whole" bldLvl="1" animBg="1" rev="0" advAuto="0" spid="113" grpId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350304" y="3580131"/>
            <a:ext cx="9980092" cy="777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500"/>
            </a:lvl1pPr>
          </a:lstStyle>
          <a:p>
            <a:pPr/>
            <a:r>
              <a:t>КОРПОРАТИВНЫЙ УНИВЕРСИТЕТ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774275" y="392432"/>
            <a:ext cx="2030531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000"/>
            </a:lvl1pPr>
          </a:lstStyle>
          <a:p>
            <a:pPr/>
            <a:r>
              <a:t>НОВОСТИ</a:t>
            </a:r>
          </a:p>
        </p:txBody>
      </p:sp>
      <p:sp>
        <p:nvSpPr>
          <p:cNvPr id="118" name="Shape 118"/>
          <p:cNvSpPr/>
          <p:nvPr/>
        </p:nvSpPr>
        <p:spPr>
          <a:xfrm>
            <a:off x="628181" y="3738881"/>
            <a:ext cx="9631147" cy="612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400"/>
            </a:lvl1pPr>
          </a:lstStyle>
          <a:p>
            <a:pPr/>
            <a:r>
              <a:t>Обновленный Корпоративный видео ролик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5473275" y="2894332"/>
            <a:ext cx="4484397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4000"/>
            </a:pPr>
            <a:r>
              <a:t>Корпоративный </a:t>
            </a:r>
          </a:p>
          <a:p>
            <a:pPr algn="ctr">
              <a:defRPr b="1" sz="4000"/>
            </a:pPr>
            <a:r>
              <a:t>журнал №3</a:t>
            </a:r>
          </a:p>
        </p:txBody>
      </p:sp>
      <p:pic>
        <p:nvPicPr>
          <p:cNvPr id="121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285750"/>
            <a:ext cx="5226689" cy="72592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260868" y="1941832"/>
            <a:ext cx="1015896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Интернет магазин совместных покупок</a:t>
            </a:r>
          </a:p>
        </p:txBody>
      </p:sp>
      <p:pic>
        <p:nvPicPr>
          <p:cNvPr id="12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3682" y="3705026"/>
            <a:ext cx="6451601" cy="2260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36936"/>
            <a:ext cx="10680700" cy="5283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Снимок экрана 2016-07-27 в 22.54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2151" y="-572096"/>
            <a:ext cx="12090401" cy="755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874769" y="3047558"/>
            <a:ext cx="6931162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500"/>
            </a:lvl1pPr>
          </a:lstStyle>
          <a:p>
            <a:pPr/>
            <a:r>
              <a:t>АНГЛИЙСКАЯ ВЕРСИЯ САЙТА</a:t>
            </a:r>
          </a:p>
        </p:txBody>
      </p:sp>
      <p:sp>
        <p:nvSpPr>
          <p:cNvPr id="131" name="Shape 131"/>
          <p:cNvSpPr/>
          <p:nvPr/>
        </p:nvSpPr>
        <p:spPr>
          <a:xfrm>
            <a:off x="3093969" y="3871405"/>
            <a:ext cx="4751816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http://inautoclub.com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  <p:bldP build="whole" bldLvl="1" animBg="1" rev="0" advAuto="0" spid="131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Снимок экрана 2016-07-27 в 22.55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5467" y="-543105"/>
            <a:ext cx="12333388" cy="7708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3201165" y="2872239"/>
            <a:ext cx="1966969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КАРТЫ</a:t>
            </a:r>
          </a:p>
        </p:txBody>
      </p:sp>
      <p:sp>
        <p:nvSpPr>
          <p:cNvPr id="136" name="Shape 136"/>
          <p:cNvSpPr/>
          <p:nvPr/>
        </p:nvSpPr>
        <p:spPr>
          <a:xfrm>
            <a:off x="2695571" y="4888231"/>
            <a:ext cx="5289557" cy="85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5000"/>
            </a:lvl1pPr>
          </a:lstStyle>
          <a:p>
            <a:pPr/>
            <a:r>
              <a:t>Autoclub Limited</a:t>
            </a:r>
          </a:p>
        </p:txBody>
      </p:sp>
      <p:pic>
        <p:nvPicPr>
          <p:cNvPr id="137" name="image14.jpeg" descr="Клубная карта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594" y="2678431"/>
            <a:ext cx="1762643" cy="10886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7" grpId="1"/>
      <p:bldP build="whole" bldLvl="1" animBg="1" rev="0" advAuto="0" spid="13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850900" y="2236783"/>
            <a:ext cx="9381977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006475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rPr b="1" sz="3200">
                <a:latin typeface="Calibri"/>
                <a:ea typeface="Calibri"/>
                <a:cs typeface="Calibri"/>
                <a:sym typeface="Calibri"/>
              </a:rPr>
              <a:t>Миссия: </a:t>
            </a:r>
            <a:r>
              <a:rPr b="1" sz="2400">
                <a:latin typeface="Arial"/>
                <a:ea typeface="Arial"/>
                <a:cs typeface="Arial"/>
                <a:sym typeface="Arial"/>
              </a:rPr>
              <a:t>повышать благосостояние участников Корпорации,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defTabSz="1006475">
              <a:defRPr>
                <a:latin typeface="+mn-lt"/>
                <a:ea typeface="+mn-ea"/>
                <a:cs typeface="+mn-cs"/>
                <a:sym typeface="Helvetica Neue"/>
              </a:defRPr>
            </a:pP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defTabSz="1006475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rPr b="1" sz="2400">
                <a:latin typeface="Arial"/>
                <a:ea typeface="Arial"/>
                <a:cs typeface="Arial"/>
                <a:sym typeface="Arial"/>
              </a:rPr>
              <a:t>сокращая их расходы на потребление и увеличивая доходы, </a:t>
            </a: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defTabSz="1006475">
              <a:defRPr>
                <a:latin typeface="+mn-lt"/>
                <a:ea typeface="+mn-ea"/>
                <a:cs typeface="+mn-cs"/>
                <a:sym typeface="Helvetica Neue"/>
              </a:defRPr>
            </a:pPr>
            <a:endParaRPr b="1" sz="2400">
              <a:latin typeface="Arial"/>
              <a:ea typeface="Arial"/>
              <a:cs typeface="Arial"/>
              <a:sym typeface="Arial"/>
            </a:endParaRPr>
          </a:p>
          <a:p>
            <a:pPr defTabSz="1006475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rPr b="1" sz="2400">
                <a:latin typeface="Arial"/>
                <a:ea typeface="Arial"/>
                <a:cs typeface="Arial"/>
                <a:sym typeface="Arial"/>
              </a:rPr>
              <a:t>за счет идеи партнерства с поставщиками товаров и услуг.</a:t>
            </a:r>
          </a:p>
        </p:txBody>
      </p:sp>
      <p:sp>
        <p:nvSpPr>
          <p:cNvPr id="73" name="Shape 73"/>
          <p:cNvSpPr/>
          <p:nvPr/>
        </p:nvSpPr>
        <p:spPr>
          <a:xfrm>
            <a:off x="223458" y="5640730"/>
            <a:ext cx="10233784" cy="1020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latin typeface="+mn-lt"/>
                <a:ea typeface="+mn-ea"/>
                <a:cs typeface="+mn-cs"/>
                <a:sym typeface="Helvetica Neue"/>
              </a:defRPr>
            </a:pPr>
            <a:r>
              <a:rPr b="1"/>
              <a:t>                 наша Задача :  объединившись,</a:t>
            </a:r>
            <a:endParaRPr b="1"/>
          </a:p>
          <a:p>
            <a:pPr>
              <a:defRPr sz="3000">
                <a:latin typeface="+mn-lt"/>
                <a:ea typeface="+mn-ea"/>
                <a:cs typeface="+mn-cs"/>
                <a:sym typeface="Helvetica Neue"/>
              </a:defRPr>
            </a:pPr>
            <a:r>
              <a:rPr b="1"/>
              <a:t>сделать жизнь людей легче, достойнее, счастливее 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1"/>
      <p:bldP build="whole" bldLvl="1" animBg="1" rev="0" advAuto="0" spid="73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utoclub Ltd-NNC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1326" y="17023"/>
            <a:ext cx="6077448" cy="8598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657600" y="2373632"/>
            <a:ext cx="9619835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3000"/>
            </a:pPr>
            <a:r>
              <a:t>СТРОИТЕЛЬСТВО ПОСЕЛКА ЗАКРЫТОГО ТИПА, </a:t>
            </a:r>
          </a:p>
          <a:p>
            <a:pPr>
              <a:defRPr b="1" sz="3000"/>
            </a:pPr>
            <a:r>
              <a:t>         </a:t>
            </a:r>
          </a:p>
          <a:p>
            <a:pPr>
              <a:defRPr b="1" sz="3000"/>
            </a:pPr>
            <a:r>
              <a:t>          ДЛЯ ЧЛЕНОВ АВТОКЛУБА В Г.СОЧИ</a:t>
            </a:r>
          </a:p>
        </p:txBody>
      </p:sp>
      <p:sp>
        <p:nvSpPr>
          <p:cNvPr id="142" name="Shape 142"/>
          <p:cNvSpPr/>
          <p:nvPr/>
        </p:nvSpPr>
        <p:spPr>
          <a:xfrm>
            <a:off x="1040975" y="5307331"/>
            <a:ext cx="9038196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/>
            </a:lvl1pPr>
          </a:lstStyle>
          <a:p>
            <a:pPr/>
            <a:r>
              <a:t>Потребительские кооператив «ВИП клуб»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521641" y="272431"/>
            <a:ext cx="9637418" cy="5335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  <a:r>
              <a:t>Этапы:</a:t>
            </a:r>
          </a:p>
          <a:p>
            <a:pPr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</a:p>
          <a:p>
            <a:pPr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  <a:r>
              <a:t>1. Формирование Фонда, на покупку земельного участка.</a:t>
            </a:r>
          </a:p>
          <a:p>
            <a:pPr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  <a:r>
              <a:t>2. Покупка земли. Пайщики могут либо продать, либо строить.</a:t>
            </a:r>
          </a:p>
          <a:p>
            <a:pPr>
              <a:defRPr b="1" sz="3800">
                <a:latin typeface="+mn-lt"/>
                <a:ea typeface="+mn-ea"/>
                <a:cs typeface="+mn-cs"/>
                <a:sym typeface="Helvetica Neue"/>
              </a:defRPr>
            </a:pPr>
            <a:r>
              <a:t>3. Строительство.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7" name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36" y="0"/>
            <a:ext cx="10652228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3107907" y="4485032"/>
            <a:ext cx="4712713" cy="159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z="7000">
                <a:latin typeface="+mn-lt"/>
                <a:ea typeface="+mn-ea"/>
                <a:cs typeface="+mn-cs"/>
                <a:sym typeface="Helvetica Neue"/>
              </a:defRPr>
            </a:pPr>
            <a:r>
              <a:t>ВИП Клуб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 Neue"/>
              </a:defRPr>
            </a:pPr>
            <a:r>
              <a:t>жилой квартал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1" name="IMG_277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2" y="0"/>
            <a:ext cx="10652336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8731250" y="3615630"/>
            <a:ext cx="1887588" cy="79762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bevel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53" name="Shape 153"/>
          <p:cNvSpPr/>
          <p:nvPr/>
        </p:nvSpPr>
        <p:spPr>
          <a:xfrm>
            <a:off x="7377772" y="3597272"/>
            <a:ext cx="4594543" cy="834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3000">
                <a:latin typeface="+mn-lt"/>
                <a:ea typeface="+mn-ea"/>
                <a:cs typeface="+mn-cs"/>
                <a:sym typeface="Helvetica Neue"/>
              </a:defRPr>
            </a:pPr>
            <a:r>
              <a:t>ВИП Клуб</a:t>
            </a:r>
          </a:p>
          <a:p>
            <a:pPr algn="ctr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жилой квартал</a:t>
            </a:r>
          </a:p>
        </p:txBody>
      </p:sp>
      <p:sp>
        <p:nvSpPr>
          <p:cNvPr id="154" name="Shape 154"/>
          <p:cNvSpPr/>
          <p:nvPr/>
        </p:nvSpPr>
        <p:spPr>
          <a:xfrm>
            <a:off x="184150" y="463550"/>
            <a:ext cx="2808933" cy="1270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bevel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55" name="Shape 155"/>
          <p:cNvSpPr/>
          <p:nvPr/>
        </p:nvSpPr>
        <p:spPr>
          <a:xfrm>
            <a:off x="-708655" y="681382"/>
            <a:ext cx="4594543" cy="11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жилой комплекс</a:t>
            </a:r>
          </a:p>
          <a:p>
            <a:pPr algn="ctr">
              <a:defRPr b="1" sz="3000">
                <a:latin typeface="+mn-lt"/>
                <a:ea typeface="+mn-ea"/>
                <a:cs typeface="+mn-cs"/>
                <a:sym typeface="Helvetica Neue"/>
              </a:defRPr>
            </a:pPr>
            <a:r>
              <a:t>ВИП Клуб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8" name="IMG_277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2" y="0"/>
            <a:ext cx="10652336" cy="7556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4150" y="463550"/>
            <a:ext cx="2808933" cy="1270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bevel/>
          </a:ln>
        </p:spPr>
        <p:txBody>
          <a:bodyPr lIns="45718" tIns="45718" rIns="45718" bIns="45718"/>
          <a:lstStyle/>
          <a:p>
            <a:pPr>
              <a:defRPr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sp>
        <p:nvSpPr>
          <p:cNvPr id="160" name="Shape 160"/>
          <p:cNvSpPr/>
          <p:nvPr/>
        </p:nvSpPr>
        <p:spPr>
          <a:xfrm>
            <a:off x="-708655" y="681382"/>
            <a:ext cx="4594543" cy="11137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+mn-lt"/>
                <a:ea typeface="+mn-ea"/>
                <a:cs typeface="+mn-cs"/>
                <a:sym typeface="Helvetica Neue"/>
              </a:defRPr>
            </a:pPr>
            <a:r>
              <a:t>жилой комплекс</a:t>
            </a:r>
          </a:p>
          <a:p>
            <a:pPr algn="ctr">
              <a:defRPr b="1" sz="3000">
                <a:latin typeface="+mn-lt"/>
                <a:ea typeface="+mn-ea"/>
                <a:cs typeface="+mn-cs"/>
                <a:sym typeface="Helvetica Neue"/>
              </a:defRPr>
            </a:pPr>
            <a:r>
              <a:t>ВИП Клуб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IMG_277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82" y="0"/>
            <a:ext cx="10652336" cy="755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1283689" y="1713231"/>
            <a:ext cx="8113322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Академия Здоровья и Красоты</a:t>
            </a:r>
          </a:p>
        </p:txBody>
      </p:sp>
      <p:pic>
        <p:nvPicPr>
          <p:cNvPr id="165" name="pasted-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4424" y="2565035"/>
            <a:ext cx="7148827" cy="451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2"/>
      <p:bldP build="whole" bldLvl="1" animBg="1" rev="0" advAuto="0" spid="16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АЗиК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09783" y="-2215199"/>
            <a:ext cx="17565400" cy="27775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3378708" y="3428748"/>
            <a:ext cx="4228081" cy="69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4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 b="0" sz="1800"/>
            </a:pPr>
            <a:r>
              <a:rPr b="1" sz="4000"/>
              <a:t>С НАМИ ЛЕГКО!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1356679" y="3418230"/>
            <a:ext cx="8229343" cy="1009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6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 Дисконтная система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3053844" y="3542031"/>
            <a:ext cx="4573012" cy="85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5000"/>
            </a:lvl1pPr>
          </a:lstStyle>
          <a:p>
            <a:pPr/>
            <a:r>
              <a:t>ПРОЦЕССИНГ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2808115" y="2157729"/>
            <a:ext cx="564038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Потребительские карты</a:t>
            </a:r>
          </a:p>
        </p:txBody>
      </p:sp>
      <p:pic>
        <p:nvPicPr>
          <p:cNvPr id="80" name="image1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0738" y="3203888"/>
            <a:ext cx="5804786" cy="3532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1621640" y="1967229"/>
            <a:ext cx="772968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4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Взаимодействие с Профсоюзами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2354138" y="2983416"/>
            <a:ext cx="5972424" cy="3928498"/>
            <a:chOff x="-3" y="-2"/>
            <a:chExt cx="5972422" cy="3928496"/>
          </a:xfrm>
        </p:grpSpPr>
        <p:sp>
          <p:nvSpPr>
            <p:cNvPr id="83" name="Shape 83"/>
            <p:cNvSpPr/>
            <p:nvPr/>
          </p:nvSpPr>
          <p:spPr>
            <a:xfrm>
              <a:off x="-4" y="-1"/>
              <a:ext cx="5972424" cy="392849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n-lt"/>
                  <a:ea typeface="+mn-ea"/>
                  <a:cs typeface="+mn-cs"/>
                  <a:sym typeface="Helvetica Neue"/>
                </a:defRPr>
              </a:pPr>
            </a:p>
          </p:txBody>
        </p:sp>
        <p:pic>
          <p:nvPicPr>
            <p:cNvPr id="84" name="image15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3"/>
              <a:ext cx="5972420" cy="392849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sx="100000" sy="100000" kx="0" ky="0" algn="b" rotWithShape="0" blurRad="50800" dist="18000" dir="54000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733893" y="2081532"/>
            <a:ext cx="9212914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500"/>
            </a:lvl1pPr>
          </a:lstStyle>
          <a:p>
            <a:pPr/>
            <a:r>
              <a:t>Мульти-Брендовые карты с Альфа банком </a:t>
            </a:r>
          </a:p>
        </p:txBody>
      </p:sp>
      <p:pic>
        <p:nvPicPr>
          <p:cNvPr id="88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9414" y="3125222"/>
            <a:ext cx="5783532" cy="37073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331667" y="2406041"/>
            <a:ext cx="6599989" cy="192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4000"/>
            </a:pPr>
            <a:r>
              <a:t>    57000 ПАРТНЕРОВ</a:t>
            </a:r>
          </a:p>
          <a:p>
            <a:pPr>
              <a:defRPr b="1" sz="4000"/>
            </a:pPr>
          </a:p>
          <a:p>
            <a:pPr>
              <a:defRPr b="1" sz="4000"/>
            </a:pPr>
            <a:r>
              <a:t>250000 ПОЛЬЗОВАТЕЛЕЙ</a:t>
            </a:r>
          </a:p>
        </p:txBody>
      </p:sp>
      <p:sp>
        <p:nvSpPr>
          <p:cNvPr id="91" name="Shape 91"/>
          <p:cNvSpPr/>
          <p:nvPr/>
        </p:nvSpPr>
        <p:spPr>
          <a:xfrm>
            <a:off x="2679275" y="5066031"/>
            <a:ext cx="4761961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z="4000"/>
            </a:lvl1pPr>
          </a:lstStyle>
          <a:p>
            <a:pPr/>
            <a:r>
              <a:t>    25 СТРАН МИРА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40.png" descr="C:\Users\Татьяна\YandexDisk\Скриншоты\2015-08-08 11-23-46 Рабочий стол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589" y="2643205"/>
            <a:ext cx="2387424" cy="4395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age41.png" descr="C:\Users\Татьяна\Desktop\логотипы\Логотипы Альфы\logotip_dlya_interneta_pobolsh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" y="1607043"/>
            <a:ext cx="1414467" cy="790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4.jpeg" descr="C:\Users\Татьяна\Desktop\pezho-167x9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65892" y="6318482"/>
            <a:ext cx="1266655" cy="682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5.jpeg" descr="C:\Users\Татьяна\Desktop\ff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3423" y="1716041"/>
            <a:ext cx="1379539" cy="29318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6.jpeg" descr="C:\Users\Татьяна\Desktop\8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10326" y="1614189"/>
            <a:ext cx="756028" cy="496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7.jpeg" descr="C:\Users\Татьяна\Desktop\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93710" y="1666899"/>
            <a:ext cx="1079505" cy="391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8.jpeg" descr="C:\Users\Татьяна\Desktop\10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51965" y="1518198"/>
            <a:ext cx="1075838" cy="7080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9.jpeg" descr="C:\Users\Татьяна\Desktop\kia1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974975" y="4749800"/>
            <a:ext cx="1366838" cy="496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10.jpeg" descr="C:\Users\Татьяна\Desktop\banner_5329ba823d80e05ea8fe15251fb61625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181348" y="5972169"/>
            <a:ext cx="954093" cy="95514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02" name="image11.jpeg" descr="C:\Users\Татьяна\Desktop\banner_02c0207641b36d84f7fbe68d3165f916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615946" y="5546456"/>
            <a:ext cx="835034" cy="139065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03" name="image42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021385" y="5429978"/>
            <a:ext cx="1079505" cy="1623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43.png" descr="C:\Users\Татьяна\Desktop\banner_25d3babf648aebd1e8d5e7b1debeaced.gi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671296" y="5702029"/>
            <a:ext cx="1079504" cy="10795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  <p:pic>
        <p:nvPicPr>
          <p:cNvPr id="105" name="image12.jpeg" descr="C:\Users\Татьяна\Desktop\12f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886828" y="4806077"/>
            <a:ext cx="2109538" cy="611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44.png" descr="C:\Users\Татьяна\Desktop\logo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9321206" y="4943090"/>
            <a:ext cx="756028" cy="1200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13.jpeg" descr="C:\Users\Татьяна\Desktop\6-212x57.jp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811359" y="4823760"/>
            <a:ext cx="1297344" cy="34896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3517475" y="2447533"/>
            <a:ext cx="6333834" cy="192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4000"/>
            </a:pPr>
            <a:r>
              <a:t>Более 10000 компаний -</a:t>
            </a:r>
          </a:p>
          <a:p>
            <a:pPr>
              <a:defRPr b="1" sz="4000"/>
            </a:pPr>
          </a:p>
          <a:p>
            <a:pPr>
              <a:defRPr b="1" sz="4000"/>
            </a:pPr>
            <a:r>
              <a:t>Партнеры Корпорации!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8F8F8F"/>
      </a:accent3>
      <a:accent4>
        <a:srgbClr val="707070"/>
      </a:accent4>
      <a:accent5>
        <a:srgbClr val="B5C9E5"/>
      </a:accent5>
      <a:accent6>
        <a:srgbClr val="D7712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